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0"/>
  </p:notesMasterIdLst>
  <p:sldIdLst>
    <p:sldId id="1004" r:id="rId2"/>
    <p:sldId id="420" r:id="rId3"/>
    <p:sldId id="1380" r:id="rId4"/>
    <p:sldId id="696" r:id="rId5"/>
    <p:sldId id="1381" r:id="rId6"/>
    <p:sldId id="1383" r:id="rId7"/>
    <p:sldId id="1382" r:id="rId8"/>
    <p:sldId id="1384" r:id="rId9"/>
    <p:sldId id="1385" r:id="rId10"/>
    <p:sldId id="700" r:id="rId11"/>
    <p:sldId id="701" r:id="rId12"/>
    <p:sldId id="702" r:id="rId13"/>
    <p:sldId id="703" r:id="rId14"/>
    <p:sldId id="704" r:id="rId15"/>
    <p:sldId id="705" r:id="rId16"/>
    <p:sldId id="697" r:id="rId17"/>
    <p:sldId id="1386" r:id="rId18"/>
    <p:sldId id="813" r:id="rId19"/>
  </p:sldIdLst>
  <p:sldSz cx="12192000" cy="6858000"/>
  <p:notesSz cx="6858000" cy="9144000"/>
  <p:embeddedFontLst>
    <p:embeddedFont>
      <p:font typeface="메이플스토리" panose="020B0600000101010101" charset="-127"/>
      <p:regular r:id="rId21"/>
      <p:bold r:id="rId22"/>
    </p:embeddedFont>
    <p:embeddedFont>
      <p:font typeface="Pretendard Black" panose="02000A03000000020004" pitchFamily="50" charset="-127"/>
      <p:bold r:id="rId23"/>
    </p:embeddedFont>
    <p:embeddedFont>
      <p:font typeface="Pretendard Light" panose="02000403000000020004" pitchFamily="50" charset="-127"/>
      <p:regular r:id="rId24"/>
    </p:embeddedFont>
    <p:embeddedFont>
      <p:font typeface="Pretendard Medium" panose="02000603000000020004" pitchFamily="50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00FF99"/>
    <a:srgbClr val="FF5050"/>
    <a:srgbClr val="FF7C80"/>
    <a:srgbClr val="2B2B2B"/>
    <a:srgbClr val="00B050"/>
    <a:srgbClr val="005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20" autoAdjust="0"/>
    <p:restoredTop sz="91676" autoAdjust="0"/>
  </p:normalViewPr>
  <p:slideViewPr>
    <p:cSldViewPr snapToGrid="0">
      <p:cViewPr varScale="1">
        <p:scale>
          <a:sx n="141" d="100"/>
          <a:sy n="141" d="100"/>
        </p:scale>
        <p:origin x="129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2404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Kim jung chul Gothic Regular" panose="020B0503000000000000" pitchFamily="50" charset="-127"/>
                <a:ea typeface="Kim jung chul Gothic Regular" panose="020B0503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Kim jung chul Gothic Regular" panose="020B0503000000000000" pitchFamily="50" charset="-127"/>
                <a:ea typeface="Kim jung chul Gothic Regular" panose="020B0503000000000000" pitchFamily="50" charset="-127"/>
              </a:defRPr>
            </a:lvl1pPr>
          </a:lstStyle>
          <a:p>
            <a:fld id="{A13A867C-D490-40C2-AB8D-A60FA70A9BF5}" type="datetimeFigureOut">
              <a:rPr lang="ko-KR" altLang="en-US" smtClean="0"/>
              <a:pPr/>
              <a:t>2025-11-11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Kim jung chul Gothic Regular" panose="020B0503000000000000" pitchFamily="50" charset="-127"/>
                <a:ea typeface="Kim jung chul Gothic Regular" panose="020B0503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Kim jung chul Gothic Regular" panose="020B0503000000000000" pitchFamily="50" charset="-127"/>
                <a:ea typeface="Kim jung chul Gothic Regular" panose="020B0503000000000000" pitchFamily="50" charset="-127"/>
              </a:defRPr>
            </a:lvl1pPr>
          </a:lstStyle>
          <a:p>
            <a:fld id="{3E35EA20-6519-4513-9EDC-C89C5369BAE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4166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Kim jung chul Gothic Regular" panose="020B0503000000000000" pitchFamily="50" charset="-127"/>
        <a:ea typeface="Kim jung chul Gothic Regular" panose="020B0503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im jung chul Gothic Regular" panose="020B0503000000000000" pitchFamily="50" charset="-127"/>
        <a:ea typeface="Kim jung chul Gothic Regular" panose="020B0503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im jung chul Gothic Regular" panose="020B0503000000000000" pitchFamily="50" charset="-127"/>
        <a:ea typeface="Kim jung chul Gothic Regular" panose="020B0503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im jung chul Gothic Regular" panose="020B0503000000000000" pitchFamily="50" charset="-127"/>
        <a:ea typeface="Kim jung chul Gothic Regular" panose="020B0503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im jung chul Gothic Regular" panose="020B0503000000000000" pitchFamily="50" charset="-127"/>
        <a:ea typeface="Kim jung chul Gothic Regular" panose="020B0503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5EA20-6519-4513-9EDC-C89C5369BAE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361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85E4C-4682-4BB3-B64C-03E9D3B1E4F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991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AEE13-EB40-666A-62E2-7A4DB3915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E6D92F-F09E-371D-C21E-EDDAC2A063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E43091C-F8D6-E310-8FBD-216179CD11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3B9469-B293-47A9-D7F5-3BBE80605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85E4C-4682-4BB3-B64C-03E9D3B1E4F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68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DCA84-D834-7EED-20D1-8EA7A0219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52C2548-3BDB-0A27-ACDF-B4EE7E71B6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0C03A41-0342-B6B6-15E4-6C583E424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4762EC-19F5-CEE1-1915-8492FF1648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85365-8376-4996-BDD6-F39608FADAF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040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FB6271-4BE0-0899-E10F-BEDE57F77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EE3F-2E9A-4FD8-8B8A-8619F3E161C0}" type="datetime1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396ACF-33BF-8F05-8A89-B4A950B2B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E491FF2-4362-D667-E80C-A0CD33AA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15008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932D-9408-4B70-B995-B65AD315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88" y="1"/>
            <a:ext cx="10515600" cy="1145406"/>
          </a:xfrm>
        </p:spPr>
        <p:txBody>
          <a:bodyPr>
            <a:normAutofit/>
          </a:bodyPr>
          <a:lstStyle>
            <a:lvl1pPr>
              <a:defRPr sz="4800"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87" y="1511166"/>
            <a:ext cx="11701221" cy="4665797"/>
          </a:xfrm>
        </p:spPr>
        <p:txBody>
          <a:bodyPr lIns="90000" rIns="90000"/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2A9EA12E-03D9-7F07-36B9-45CCAAFB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73549C7E-B7CA-2916-680F-BE948DD7C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502BC9AC-AD9B-31DE-3356-B3228C35F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402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930400"/>
            <a:ext cx="10515600" cy="442595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4C1235-ECD8-45EF-A491-D87AB5849B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F5E23C3-0E3D-4E4E-8486-D7FB4C073DC1}" type="datetime1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613B58-6057-4476-7DF4-335938A153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5D03663-69E4-5E86-E2CF-1E5CB45A8C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26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9B500-2C20-2E20-BCCA-C065E5EFC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>
            <a:lvl1pPr algn="ctr">
              <a:defRPr sz="8000">
                <a:solidFill>
                  <a:srgbClr val="2F5597"/>
                </a:solidFill>
              </a:defRPr>
            </a:lvl1pPr>
          </a:lstStyle>
          <a:p>
            <a:r>
              <a:rPr lang="ko-KR" altLang="en-US" dirty="0"/>
              <a:t>마스터 제목 스타일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E78A-BA2B-B66C-15B0-9F59EAAC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7833B2-537B-197A-F661-700C9B768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C143F0-023C-627A-F2CB-AF224F78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002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99283-9B12-5339-3042-B6B67884B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7E34E6-ECFD-E5F2-081F-39427DA94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82D76-7079-412D-848B-E1B9E7A6A286}" type="datetime1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AE04029-E47F-F52E-AF1E-D31E2D400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665754-DE22-245A-A4D5-FE78A35B0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20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4AD115-409A-442E-434C-D90831860530}"/>
              </a:ext>
            </a:extLst>
          </p:cNvPr>
          <p:cNvSpPr/>
          <p:nvPr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2AEF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C1FCC00F-7B12-D0C7-C8FF-2632DB2F21B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752" y="126744"/>
            <a:ext cx="1557011" cy="334766"/>
          </a:xfrm>
          <a:prstGeom prst="rect">
            <a:avLst/>
          </a:prstGeom>
        </p:spPr>
      </p:pic>
      <p:sp>
        <p:nvSpPr>
          <p:cNvPr id="12" name="날짜 개체 틀 11">
            <a:extLst>
              <a:ext uri="{FF2B5EF4-FFF2-40B4-BE49-F238E27FC236}">
                <a16:creationId xmlns:a16="http://schemas.microsoft.com/office/drawing/2014/main" id="{CA45D7C8-4A0F-13D7-9F9C-7A4D3AB80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8991" y="647001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5E23C3-0E3D-4E4E-8486-D7FB4C073DC1}" type="datetime1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6BF42AC9-BE86-7782-13FD-7864483A1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1717F22-7FAF-5E74-F536-7D7AA49A5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9809" y="646106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A72B154-9B8C-E7FF-80ED-72C1CA1F70ED}"/>
              </a:ext>
            </a:extLst>
          </p:cNvPr>
          <p:cNvSpPr/>
          <p:nvPr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00F209"/>
          </a:solidFill>
          <a:ln>
            <a:solidFill>
              <a:srgbClr val="00F2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148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Black" panose="02000A03000000020004" pitchFamily="2" charset="-127"/>
          <a:ea typeface="Pretendard Black" panose="02000A03000000020004" pitchFamily="2" charset="-127"/>
          <a:cs typeface="Pretendard Black" panose="02000A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ap.esran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ap.esran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EFE122-E831-904C-0AAE-87F481BD3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561" y="2541087"/>
            <a:ext cx="853440" cy="935038"/>
          </a:xfrm>
        </p:spPr>
        <p:txBody>
          <a:bodyPr/>
          <a:lstStyle/>
          <a:p>
            <a:r>
              <a:rPr lang="en-US" altLang="ko-KR" b="1" dirty="0">
                <a:latin typeface="메이플스토리" panose="020B0600000101010101" charset="-127"/>
                <a:ea typeface="메이플스토리" panose="020B0600000101010101" charset="-127"/>
              </a:rPr>
              <a:t>x</a:t>
            </a:r>
            <a:endParaRPr lang="ko-KR" altLang="en-US" b="1" dirty="0">
              <a:solidFill>
                <a:srgbClr val="0070C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AD1B1D-CD7D-EE4E-41B0-87A1CCAAD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389" y="3670957"/>
            <a:ext cx="3021223" cy="456225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FC9A9E68-1C40-179C-9126-E3D84DE20A0A}"/>
              </a:ext>
            </a:extLst>
          </p:cNvPr>
          <p:cNvGrpSpPr/>
          <p:nvPr/>
        </p:nvGrpSpPr>
        <p:grpSpPr>
          <a:xfrm>
            <a:off x="2251608" y="2636151"/>
            <a:ext cx="7688784" cy="944801"/>
            <a:chOff x="2377440" y="2657237"/>
            <a:chExt cx="7688784" cy="94480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E78D3EA-D15D-AC23-FCDE-3921C4292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9307" y="2667000"/>
              <a:ext cx="2996917" cy="935038"/>
            </a:xfrm>
            <a:prstGeom prst="rect">
              <a:avLst/>
            </a:prstGeom>
          </p:spPr>
        </p:pic>
        <p:pic>
          <p:nvPicPr>
            <p:cNvPr id="10" name="그림 9" descr="그래픽, 그래픽 디자인, 폰트, 스크린샷이(가) 표시된 사진&#10;&#10;자동 생성된 설명">
              <a:extLst>
                <a:ext uri="{FF2B5EF4-FFF2-40B4-BE49-F238E27FC236}">
                  <a16:creationId xmlns:a16="http://schemas.microsoft.com/office/drawing/2014/main" id="{A611E206-8734-8C1B-C7A0-99730D8C0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440" y="2657237"/>
              <a:ext cx="3459480" cy="744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5912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49E375F-2F47-925C-5F9B-1BCEB0931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5176"/>
            <a:ext cx="12192000" cy="29851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61C3266-5876-FE05-6B84-1EA5BD5B1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249" y="2837206"/>
            <a:ext cx="4381502" cy="34938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F80FB2-EA53-3C2B-AA2B-D4E9DA2DE608}"/>
              </a:ext>
            </a:extLst>
          </p:cNvPr>
          <p:cNvSpPr txBox="1"/>
          <p:nvPr/>
        </p:nvSpPr>
        <p:spPr>
          <a:xfrm>
            <a:off x="591572" y="952019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마커 추가</a:t>
            </a:r>
            <a:r>
              <a:rPr lang="en-US" altLang="ko-KR" sz="2400" dirty="0"/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6209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4162482-2DDD-D959-8394-F3BF80E96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412" y="2028635"/>
            <a:ext cx="8443288" cy="290281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A9113E9-8C7E-8F13-DEBB-AE7BADE02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325" y="2028635"/>
            <a:ext cx="4644303" cy="3704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FFF884-9FE5-4880-1354-4DE7ABA548F6}"/>
              </a:ext>
            </a:extLst>
          </p:cNvPr>
          <p:cNvSpPr txBox="1"/>
          <p:nvPr/>
        </p:nvSpPr>
        <p:spPr>
          <a:xfrm>
            <a:off x="185113" y="2102429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마커 추가</a:t>
            </a:r>
            <a:r>
              <a:rPr lang="en-US" altLang="ko-KR" sz="2400" dirty="0"/>
              <a:t>(3)</a:t>
            </a:r>
          </a:p>
        </p:txBody>
      </p:sp>
    </p:spTree>
    <p:extLst>
      <p:ext uri="{BB962C8B-B14F-4D97-AF65-F5344CB8AC3E}">
        <p14:creationId xmlns:p14="http://schemas.microsoft.com/office/powerpoint/2010/main" val="3943906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5FF85C00-4E57-30E0-CAF8-804B34757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178" y="1483009"/>
            <a:ext cx="8011643" cy="180047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01D784E-C73F-6E1D-2EA3-D283EBE49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624" y="3159847"/>
            <a:ext cx="3714750" cy="31705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98D49C-46A5-D064-8827-34C4BE74179A}"/>
              </a:ext>
            </a:extLst>
          </p:cNvPr>
          <p:cNvSpPr txBox="1"/>
          <p:nvPr/>
        </p:nvSpPr>
        <p:spPr>
          <a:xfrm>
            <a:off x="1918663" y="901503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마커 추가</a:t>
            </a:r>
            <a:r>
              <a:rPr lang="en-US" altLang="ko-KR" sz="2400" dirty="0"/>
              <a:t>(4)</a:t>
            </a:r>
          </a:p>
        </p:txBody>
      </p:sp>
    </p:spTree>
    <p:extLst>
      <p:ext uri="{BB962C8B-B14F-4D97-AF65-F5344CB8AC3E}">
        <p14:creationId xmlns:p14="http://schemas.microsoft.com/office/powerpoint/2010/main" val="192525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Folium.ClickForMarker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7" name="그림 6" descr="스크린샷, 텍스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EE454C-C3FA-2F3F-7F95-7937FD92A1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4" t="25637" r="7554" b="25784"/>
          <a:stretch>
            <a:fillRect/>
          </a:stretch>
        </p:blipFill>
        <p:spPr>
          <a:xfrm>
            <a:off x="314325" y="2728913"/>
            <a:ext cx="7601550" cy="1357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C5D72D-AEB6-DE68-EEDC-5DF4B357EBB3}"/>
              </a:ext>
            </a:extLst>
          </p:cNvPr>
          <p:cNvSpPr txBox="1"/>
          <p:nvPr/>
        </p:nvSpPr>
        <p:spPr>
          <a:xfrm>
            <a:off x="238992" y="4049317"/>
            <a:ext cx="4427351" cy="961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✔️ </a:t>
            </a: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folium.ClickForMarker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()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➡️ 지도 위를 클릭했을 때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마커를 생성함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E6A7415-C34D-DE6D-BBE5-ED1B9D489140}"/>
              </a:ext>
            </a:extLst>
          </p:cNvPr>
          <p:cNvGrpSpPr/>
          <p:nvPr/>
        </p:nvGrpSpPr>
        <p:grpSpPr>
          <a:xfrm>
            <a:off x="7604369" y="1861147"/>
            <a:ext cx="4348639" cy="3393552"/>
            <a:chOff x="6854296" y="1533656"/>
            <a:chExt cx="4847726" cy="387501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3235FC9-3155-12AE-8DBC-39D84407F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4296" y="1533656"/>
              <a:ext cx="4847726" cy="387501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467E7FF-7356-4865-EA1A-486E9196DC57}"/>
                </a:ext>
              </a:extLst>
            </p:cNvPr>
            <p:cNvSpPr/>
            <p:nvPr/>
          </p:nvSpPr>
          <p:spPr>
            <a:xfrm>
              <a:off x="9887102" y="1679779"/>
              <a:ext cx="1693719" cy="155863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5145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Folium.LatLngPopup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4258F-40EB-07AC-D06E-904BB2893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그림 4" descr="스크린샷, 텍스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5C9B2CE-D68E-34FD-F940-852169D32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3" t="25548" r="7558" b="26082"/>
          <a:stretch>
            <a:fillRect/>
          </a:stretch>
        </p:blipFill>
        <p:spPr>
          <a:xfrm>
            <a:off x="338848" y="2728623"/>
            <a:ext cx="7859003" cy="14007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A09F09-7DE6-B0D4-9B69-05E639B2D714}"/>
              </a:ext>
            </a:extLst>
          </p:cNvPr>
          <p:cNvSpPr txBox="1"/>
          <p:nvPr/>
        </p:nvSpPr>
        <p:spPr>
          <a:xfrm>
            <a:off x="238992" y="4049317"/>
            <a:ext cx="5323608" cy="961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✔️ </a:t>
            </a: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folium.LatLngPopup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()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➡️ 지도 위를 클릭했을 때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위도와 경도 정보를 표시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86C22DB-2D6A-8EB9-0CDC-5F9E64B1F7AB}"/>
              </a:ext>
            </a:extLst>
          </p:cNvPr>
          <p:cNvGrpSpPr/>
          <p:nvPr/>
        </p:nvGrpSpPr>
        <p:grpSpPr>
          <a:xfrm>
            <a:off x="7255596" y="1715644"/>
            <a:ext cx="4597556" cy="3631190"/>
            <a:chOff x="7255596" y="2651126"/>
            <a:chExt cx="4597556" cy="363119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E9DDFE33-4DDC-5D93-1B95-17FC028353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55596" y="2651126"/>
              <a:ext cx="4597556" cy="363119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B7606493-6DB6-F137-9224-A07D3238F4F0}"/>
                </a:ext>
              </a:extLst>
            </p:cNvPr>
            <p:cNvSpPr/>
            <p:nvPr/>
          </p:nvSpPr>
          <p:spPr>
            <a:xfrm>
              <a:off x="10065916" y="3025198"/>
              <a:ext cx="1693718" cy="84166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738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Folium.Circle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4258F-40EB-07AC-D06E-904BB2893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764" y="973093"/>
            <a:ext cx="6694761" cy="89380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✅ </a:t>
            </a:r>
            <a:r>
              <a:rPr lang="en-US" altLang="ko-KR" sz="2000" dirty="0" err="1"/>
              <a:t>folium.Circle</a:t>
            </a:r>
            <a:r>
              <a:rPr lang="en-US" altLang="ko-KR" sz="2000" dirty="0"/>
              <a:t>(), </a:t>
            </a:r>
            <a:r>
              <a:rPr lang="en-US" altLang="ko-KR" sz="2000" dirty="0" err="1"/>
              <a:t>folium.CircleMarker</a:t>
            </a:r>
            <a:r>
              <a:rPr lang="en-US" altLang="ko-KR" sz="2000" dirty="0"/>
              <a:t>() : </a:t>
            </a:r>
            <a:r>
              <a:rPr lang="ko-KR" altLang="en-US" sz="2000" dirty="0"/>
              <a:t>지도에 원을 표시</a:t>
            </a:r>
            <a:r>
              <a:rPr lang="en-US" altLang="ko-KR" sz="2000" dirty="0"/>
              <a:t> </a:t>
            </a:r>
          </a:p>
          <a:p>
            <a:pPr lvl="1">
              <a:lnSpc>
                <a:spcPct val="150000"/>
              </a:lnSpc>
            </a:pPr>
            <a:r>
              <a:rPr lang="en-US" altLang="ko-KR" sz="1600" dirty="0" err="1"/>
              <a:t>CirclMarker</a:t>
            </a:r>
            <a:r>
              <a:rPr lang="en-US" altLang="ko-KR" sz="1600" dirty="0"/>
              <a:t> : </a:t>
            </a:r>
            <a:r>
              <a:rPr lang="ko-KR" altLang="en-US" sz="1600" dirty="0"/>
              <a:t>지도 확대 축소에 따라 원의 반경이 변경됨</a:t>
            </a:r>
            <a:endParaRPr lang="en-US" altLang="ko-KR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B44881-E5D5-8425-FD79-E7C92798A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8145" y="2299993"/>
            <a:ext cx="4453513" cy="3521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 descr="텍스트, 스크린샷, 소프트웨어, 디스플레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D278B71-BF5B-F2EE-3E67-9E1FA9AB5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94" y="1485900"/>
            <a:ext cx="5867400" cy="514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45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FCCAC-50CC-0054-7244-275A0EB56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0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rgbClr val="ED7D31"/>
                </a:solidFill>
              </a:rPr>
              <a:t>실습</a:t>
            </a:r>
            <a:r>
              <a:rPr lang="en-US" altLang="ko-KR" dirty="0">
                <a:solidFill>
                  <a:srgbClr val="ED7D31"/>
                </a:solidFill>
              </a:rPr>
              <a:t>1. </a:t>
            </a:r>
            <a:r>
              <a:rPr lang="ko-KR" altLang="en-US" dirty="0" err="1">
                <a:solidFill>
                  <a:srgbClr val="ED7D31"/>
                </a:solidFill>
              </a:rPr>
              <a:t>강의장</a:t>
            </a:r>
            <a:r>
              <a:rPr lang="ko-KR" altLang="en-US" dirty="0">
                <a:solidFill>
                  <a:srgbClr val="ED7D31"/>
                </a:solidFill>
              </a:rPr>
              <a:t> 주변 장소 </a:t>
            </a:r>
            <a:r>
              <a:rPr lang="en-US" altLang="ko-KR" dirty="0">
                <a:solidFill>
                  <a:srgbClr val="ED7D31"/>
                </a:solidFill>
              </a:rPr>
              <a:t>3</a:t>
            </a:r>
            <a:r>
              <a:rPr lang="ko-KR" altLang="en-US" dirty="0">
                <a:solidFill>
                  <a:srgbClr val="ED7D31"/>
                </a:solidFill>
              </a:rPr>
              <a:t>개 표시하기</a:t>
            </a:r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D895DFD6-D72A-1D5A-5FB3-706FDC84B8B0}"/>
              </a:ext>
            </a:extLst>
          </p:cNvPr>
          <p:cNvSpPr txBox="1">
            <a:spLocks/>
          </p:cNvSpPr>
          <p:nvPr/>
        </p:nvSpPr>
        <p:spPr>
          <a:xfrm>
            <a:off x="180975" y="1216025"/>
            <a:ext cx="10001250" cy="479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💡 </a:t>
            </a:r>
            <a:r>
              <a:rPr lang="ko-KR" altLang="en-US" dirty="0" err="1"/>
              <a:t>강의장</a:t>
            </a:r>
            <a:r>
              <a:rPr lang="ko-KR" altLang="en-US" dirty="0"/>
              <a:t> 주변 맛집</a:t>
            </a:r>
            <a:r>
              <a:rPr lang="en-US" altLang="ko-KR" dirty="0"/>
              <a:t>, </a:t>
            </a:r>
            <a:r>
              <a:rPr lang="ko-KR" altLang="en-US" dirty="0"/>
              <a:t>카페</a:t>
            </a:r>
            <a:r>
              <a:rPr lang="en-US" altLang="ko-KR" dirty="0"/>
              <a:t>, </a:t>
            </a:r>
            <a:r>
              <a:rPr lang="ko-KR" altLang="en-US" dirty="0"/>
              <a:t>공원 등등 원하는 곳 </a:t>
            </a:r>
            <a:r>
              <a:rPr lang="en-US" altLang="ko-KR" dirty="0"/>
              <a:t>3</a:t>
            </a:r>
            <a:r>
              <a:rPr lang="ko-KR" altLang="en-US" dirty="0"/>
              <a:t>군데 이상 표시하기</a:t>
            </a:r>
            <a:r>
              <a:rPr lang="en-US" altLang="ko-KR" dirty="0"/>
              <a:t>!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65346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1FDCD-2C27-89AF-1DAA-4336BE99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531B5-67F6-2742-F0E5-59764AC7F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0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rgbClr val="ED7D31"/>
                </a:solidFill>
              </a:rPr>
              <a:t>실습</a:t>
            </a:r>
            <a:r>
              <a:rPr lang="en-US" altLang="ko-KR" dirty="0">
                <a:solidFill>
                  <a:srgbClr val="ED7D31"/>
                </a:solidFill>
              </a:rPr>
              <a:t>2. </a:t>
            </a:r>
            <a:r>
              <a:rPr lang="ko-KR" altLang="en-US" dirty="0">
                <a:solidFill>
                  <a:srgbClr val="ED7D31"/>
                </a:solidFill>
              </a:rPr>
              <a:t>택시 </a:t>
            </a:r>
            <a:r>
              <a:rPr lang="ko-KR" altLang="en-US" dirty="0" err="1">
                <a:solidFill>
                  <a:srgbClr val="ED7D31"/>
                </a:solidFill>
              </a:rPr>
              <a:t>승차대</a:t>
            </a:r>
            <a:r>
              <a:rPr lang="ko-KR" altLang="en-US" dirty="0">
                <a:solidFill>
                  <a:srgbClr val="ED7D31"/>
                </a:solidFill>
              </a:rPr>
              <a:t> 위치 표시하기</a:t>
            </a:r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97075168-4CCC-B282-EF81-6765FDE870CC}"/>
              </a:ext>
            </a:extLst>
          </p:cNvPr>
          <p:cNvSpPr txBox="1">
            <a:spLocks/>
          </p:cNvSpPr>
          <p:nvPr/>
        </p:nvSpPr>
        <p:spPr>
          <a:xfrm>
            <a:off x="180975" y="1216025"/>
            <a:ext cx="10001250" cy="4794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/>
              <a:t>💡 “택시승차대 현황</a:t>
            </a:r>
            <a:r>
              <a:rPr lang="en-US" altLang="ko-KR" dirty="0"/>
              <a:t>.csv”</a:t>
            </a:r>
            <a:r>
              <a:rPr lang="ko-KR" altLang="en-US" dirty="0"/>
              <a:t>의 데이터로 택시 </a:t>
            </a:r>
            <a:r>
              <a:rPr lang="ko-KR" altLang="en-US" dirty="0" err="1"/>
              <a:t>승차대</a:t>
            </a:r>
            <a:r>
              <a:rPr lang="ko-KR" altLang="en-US" dirty="0"/>
              <a:t> 위치 표시하기</a:t>
            </a:r>
            <a:r>
              <a:rPr lang="en-US" altLang="ko-KR" dirty="0"/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3178381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48508-AAA0-ABBB-4AA1-756029F1E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3E9F74D-109B-6AF9-777B-3CFA92906B71}"/>
              </a:ext>
            </a:extLst>
          </p:cNvPr>
          <p:cNvSpPr txBox="1">
            <a:spLocks/>
          </p:cNvSpPr>
          <p:nvPr/>
        </p:nvSpPr>
        <p:spPr>
          <a:xfrm>
            <a:off x="1524000" y="2555530"/>
            <a:ext cx="9144000" cy="11161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59371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3A009-8F52-296F-D684-01BBED7691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ED7D31"/>
                </a:solidFill>
              </a:rPr>
              <a:t>지도 시각화</a:t>
            </a:r>
          </a:p>
        </p:txBody>
      </p:sp>
    </p:spTree>
    <p:extLst>
      <p:ext uri="{BB962C8B-B14F-4D97-AF65-F5344CB8AC3E}">
        <p14:creationId xmlns:p14="http://schemas.microsoft.com/office/powerpoint/2010/main" val="2606388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Folium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CABF6D-2958-2396-3E84-34587C3CE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88" y="1145407"/>
            <a:ext cx="11701221" cy="4665797"/>
          </a:xfrm>
        </p:spPr>
        <p:txBody>
          <a:bodyPr>
            <a:normAutofit/>
          </a:bodyPr>
          <a:lstStyle/>
          <a:p>
            <a:pPr marL="0" indent="0" algn="l">
              <a:lnSpc>
                <a:spcPct val="150000"/>
              </a:lnSpc>
              <a:buNone/>
            </a:pPr>
            <a:r>
              <a:rPr lang="ko-KR" altLang="en-US" dirty="0">
                <a:latin typeface="+mn-ea"/>
              </a:rPr>
              <a:t>💡 </a:t>
            </a:r>
            <a:r>
              <a:rPr lang="en-US" altLang="ko-KR" dirty="0">
                <a:latin typeface="+mn-ea"/>
              </a:rPr>
              <a:t>leaflet.js </a:t>
            </a:r>
            <a:r>
              <a:rPr lang="ko-KR" altLang="en-US" dirty="0">
                <a:latin typeface="+mn-ea"/>
              </a:rPr>
              <a:t>기반으로 만들어진 </a:t>
            </a:r>
            <a:r>
              <a:rPr lang="en-US" altLang="ko-KR" dirty="0">
                <a:latin typeface="+mn-ea"/>
              </a:rPr>
              <a:t>Python </a:t>
            </a:r>
            <a:r>
              <a:rPr lang="ko-KR" altLang="en-US" dirty="0">
                <a:latin typeface="+mn-ea"/>
              </a:rPr>
              <a:t>지도 시각화 라이브러리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경도 좌표를 기준으로 지도를 생성함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err="1">
                <a:latin typeface="+mn-ea"/>
              </a:rPr>
              <a:t>인터랙티브한</a:t>
            </a:r>
            <a:r>
              <a:rPr lang="ko-KR" altLang="en-US" dirty="0">
                <a:latin typeface="+mn-ea"/>
              </a:rPr>
              <a:t> 지도를 생성하고 마커를 추가하여 시각화 할 수 있음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+mn-ea"/>
              </a:rPr>
              <a:t>범위를 표기 할 수 있음</a:t>
            </a:r>
            <a:endParaRPr lang="en-US" altLang="ko-KR" dirty="0">
              <a:latin typeface="+mn-ea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2000" dirty="0">
                <a:latin typeface="+mn-ea"/>
              </a:rPr>
              <a:t>🔎 </a:t>
            </a:r>
            <a:r>
              <a:rPr lang="en-US" altLang="ko-KR" sz="2000" dirty="0">
                <a:latin typeface="+mn-ea"/>
              </a:rPr>
              <a:t>leaflet : </a:t>
            </a:r>
            <a:r>
              <a:rPr lang="ko-KR" altLang="en-US" sz="2000" dirty="0">
                <a:latin typeface="+mn-ea"/>
              </a:rPr>
              <a:t>웹 매핑 애플리케이션을 빌드하기 위해 사용되는 오픈 소스 자바스크립트 라이브러리</a:t>
            </a:r>
            <a:endParaRPr lang="en-US" altLang="ko-KR" sz="2000" dirty="0">
              <a:latin typeface="+mn-ea"/>
            </a:endParaRPr>
          </a:p>
          <a:p>
            <a:pPr lvl="1">
              <a:lnSpc>
                <a:spcPct val="150000"/>
              </a:lnSpc>
            </a:pP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05997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4EF769-CB24-A25C-7261-548DFF8E1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Folium </a:t>
            </a:r>
            <a:r>
              <a:rPr lang="ko-KR" altLang="en-US" dirty="0"/>
              <a:t>설치</a:t>
            </a:r>
          </a:p>
        </p:txBody>
      </p:sp>
      <p:pic>
        <p:nvPicPr>
          <p:cNvPr id="9" name="그림 8" descr="텍스트, 스크린샷, 폰트, 디스플레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A8E663-374E-4B22-31BC-42EDF57AA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857250"/>
            <a:ext cx="88392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3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E3AE8-5FDE-AE70-356D-E876372C9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433DDE-F57A-CEA6-4B9A-0C5C40316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Folium.Map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7" name="그림 6" descr="텍스트, 스크린샷, 멀티미디어 소프트웨어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76B14DC-CF5D-3A6D-7292-DB863F231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0" t="20325" r="7520" b="19919"/>
          <a:stretch>
            <a:fillRect/>
          </a:stretch>
        </p:blipFill>
        <p:spPr>
          <a:xfrm>
            <a:off x="1200149" y="2028825"/>
            <a:ext cx="9791701" cy="2800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373A30-7646-BA88-9266-274CC6A8F4DC}"/>
              </a:ext>
            </a:extLst>
          </p:cNvPr>
          <p:cNvSpPr txBox="1"/>
          <p:nvPr/>
        </p:nvSpPr>
        <p:spPr>
          <a:xfrm>
            <a:off x="1114424" y="4829175"/>
            <a:ext cx="6657976" cy="961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✔️ </a:t>
            </a: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zoom_start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최대값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18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🔎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hlinkClick r:id="rId3"/>
              </a:rPr>
              <a:t>http://map.esran.com/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: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위도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경도 검색 사이트</a:t>
            </a:r>
            <a:endParaRPr lang="en-US" altLang="ko-KR" sz="20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D76194-1720-C948-EA92-35B007A82A6D}"/>
              </a:ext>
            </a:extLst>
          </p:cNvPr>
          <p:cNvSpPr txBox="1"/>
          <p:nvPr/>
        </p:nvSpPr>
        <p:spPr>
          <a:xfrm>
            <a:off x="1039247" y="1390169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지도 생성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507428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2EE24-5C84-227C-376A-B797E1EBB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디스플레이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50BE610-7D4A-D6B5-3421-0819BF044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" y="1228244"/>
            <a:ext cx="6657976" cy="48930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4AE705A-9223-209B-E07B-C42C779C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Folium.Map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2738E7-BC2D-2036-C4FF-70A3A6555292}"/>
              </a:ext>
            </a:extLst>
          </p:cNvPr>
          <p:cNvSpPr txBox="1"/>
          <p:nvPr/>
        </p:nvSpPr>
        <p:spPr>
          <a:xfrm>
            <a:off x="6297047" y="2173243"/>
            <a:ext cx="5894953" cy="2808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✔️ </a:t>
            </a: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zoom_start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최대값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18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✔️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tiles: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타일스타일</a:t>
            </a:r>
            <a:endParaRPr lang="en-US" altLang="ko-KR" sz="20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openstreetmap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(default)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cartodbpositron</a:t>
            </a:r>
            <a:endParaRPr lang="en-US" altLang="ko-KR" sz="20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cartodbdark_matter</a:t>
            </a:r>
            <a:endParaRPr lang="en-US" altLang="ko-KR" sz="20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🔎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hlinkClick r:id="rId3"/>
              </a:rPr>
              <a:t>http://map.esran.com/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: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위도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경도 검색 사이트</a:t>
            </a:r>
            <a:endParaRPr lang="en-US" altLang="ko-KR" sz="20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5DAA42-CD39-E8FC-3362-FA0F94ADB68C}"/>
              </a:ext>
            </a:extLst>
          </p:cNvPr>
          <p:cNvSpPr txBox="1"/>
          <p:nvPr/>
        </p:nvSpPr>
        <p:spPr>
          <a:xfrm>
            <a:off x="515372" y="1294919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지도 생성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520839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725D8-5291-45B6-2927-6939680A7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87203D1-576D-F664-0BB0-40F0D4AC2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6422"/>
            <a:ext cx="12192000" cy="29851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BA28E77-7A0C-61A3-0F70-355640485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Folium.Map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10F415-39DC-024F-48BA-2725761294C4}"/>
              </a:ext>
            </a:extLst>
          </p:cNvPr>
          <p:cNvSpPr txBox="1"/>
          <p:nvPr/>
        </p:nvSpPr>
        <p:spPr>
          <a:xfrm>
            <a:off x="582047" y="2085494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지도 생성 예제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808929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DAF8A-3DA8-7C43-E170-BBEF2A992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텍스트, 스크린샷, 폰트, 디스플레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3CBB70D-F032-51EF-F7CD-772C18850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88" y="961544"/>
            <a:ext cx="11525250" cy="57721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F698EF1-6B3E-B8FF-FB78-7E19D493D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88DFE7-F1BC-BB72-AF89-DA718A5F1DD7}"/>
              </a:ext>
            </a:extLst>
          </p:cNvPr>
          <p:cNvSpPr txBox="1"/>
          <p:nvPr/>
        </p:nvSpPr>
        <p:spPr>
          <a:xfrm>
            <a:off x="953522" y="1294919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마커 추가 문법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21191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0D155-746D-2092-5DA6-BC4AEC0A4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8BFDAC4-6805-9B44-8E3A-CAB23F71B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" y="701217"/>
            <a:ext cx="11525250" cy="36004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3405A52-50BE-7274-B2B2-ADCC8952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Folium.Marker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CC5AFF-9765-F52B-0B65-6985959EC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297" y="3192720"/>
            <a:ext cx="3949537" cy="29640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3B56A9-9A1A-EF55-B2D7-11554402973F}"/>
              </a:ext>
            </a:extLst>
          </p:cNvPr>
          <p:cNvSpPr txBox="1"/>
          <p:nvPr/>
        </p:nvSpPr>
        <p:spPr>
          <a:xfrm>
            <a:off x="1048772" y="1056794"/>
            <a:ext cx="6115050" cy="5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 마커 추가</a:t>
            </a:r>
            <a:r>
              <a:rPr lang="en-US" altLang="ko-KR" sz="2400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5188001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Pretendard Black"/>
        <a:ea typeface="Pretendard Black"/>
        <a:cs typeface=""/>
      </a:majorFont>
      <a:minorFont>
        <a:latin typeface="Pretendard Medium"/>
        <a:ea typeface="Pretendard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8095</TotalTime>
  <Words>290</Words>
  <Application>Microsoft Office PowerPoint</Application>
  <PresentationFormat>와이드스크린</PresentationFormat>
  <Paragraphs>51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G마켓 산스 TTF Bold</vt:lpstr>
      <vt:lpstr>Wingdings</vt:lpstr>
      <vt:lpstr>Pretendard Black</vt:lpstr>
      <vt:lpstr>Pretendard Medium</vt:lpstr>
      <vt:lpstr>Arial</vt:lpstr>
      <vt:lpstr>Pretendard Light</vt:lpstr>
      <vt:lpstr>메이플스토리</vt:lpstr>
      <vt:lpstr>Kim jung chul Gothic Regular</vt:lpstr>
      <vt:lpstr>1_Office 테마</vt:lpstr>
      <vt:lpstr>x</vt:lpstr>
      <vt:lpstr>지도 시각화</vt:lpstr>
      <vt:lpstr>Folium</vt:lpstr>
      <vt:lpstr>Folium 설치</vt:lpstr>
      <vt:lpstr>Folium.Map()</vt:lpstr>
      <vt:lpstr>Folium.Map()</vt:lpstr>
      <vt:lpstr>Folium.Map()</vt:lpstr>
      <vt:lpstr>Folium.Marker()</vt:lpstr>
      <vt:lpstr>Folium.Marker()</vt:lpstr>
      <vt:lpstr>Folium.Marker()</vt:lpstr>
      <vt:lpstr>Folium.Marker()</vt:lpstr>
      <vt:lpstr>Folium.Marker()</vt:lpstr>
      <vt:lpstr>Folium.ClickForMarker()</vt:lpstr>
      <vt:lpstr>Folium.LatLngPopup()</vt:lpstr>
      <vt:lpstr>Folium.Circle()</vt:lpstr>
      <vt:lpstr>실습1. 강의장 주변 장소 3개 표시하기</vt:lpstr>
      <vt:lpstr>실습2. 택시 승차대 위치 표시하기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</dc:title>
  <dc:creator>spreatics</dc:creator>
  <cp:lastModifiedBy>On Coding</cp:lastModifiedBy>
  <cp:revision>554</cp:revision>
  <dcterms:created xsi:type="dcterms:W3CDTF">2023-01-31T04:26:23Z</dcterms:created>
  <dcterms:modified xsi:type="dcterms:W3CDTF">2025-11-11T01:48:13Z</dcterms:modified>
</cp:coreProperties>
</file>

<file path=docProps/thumbnail.jpeg>
</file>